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Raleway" panose="020B0604020202020204" charset="0"/>
      <p:regular r:id="rId24"/>
      <p:bold r:id="rId25"/>
      <p:italic r:id="rId26"/>
      <p:boldItalic r:id="rId27"/>
    </p:embeddedFont>
    <p:embeddedFont>
      <p:font typeface="Roboto" panose="020B0604020202020204" charset="0"/>
      <p:regular r:id="rId28"/>
      <p:bold r:id="rId29"/>
      <p:italic r:id="rId30"/>
      <p:boldItalic r:id="rId31"/>
    </p:embeddedFont>
    <p:embeddedFont>
      <p:font typeface="La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29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98bfa5872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98bfa5872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8bfa5872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98bfa5872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6ee7df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6ee7df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98bfa5872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98bfa5872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98bfa5872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98bfa5872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p:cNvPicPr preferRelativeResize="0"/>
          <p:nvPr/>
        </p:nvPicPr>
        <p:blipFill rotWithShape="1">
          <a:blip r:embed="rId4">
            <a:alphaModFix/>
          </a:blip>
          <a:srcRect t="12074" b="12081"/>
          <a:stretch/>
        </p:blipFill>
        <p:spPr>
          <a:xfrm>
            <a:off x="5181200" y="1645500"/>
            <a:ext cx="3471227"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547725" y="13997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Underwater Image Enhancement </a:t>
            </a:r>
            <a:endParaRPr/>
          </a:p>
        </p:txBody>
      </p:sp>
      <p:sp>
        <p:nvSpPr>
          <p:cNvPr id="139" name="Google Shape;139;p17"/>
          <p:cNvSpPr txBox="1">
            <a:spLocks noGrp="1"/>
          </p:cNvSpPr>
          <p:nvPr>
            <p:ph type="subTitle" idx="1"/>
          </p:nvPr>
        </p:nvSpPr>
        <p:spPr>
          <a:xfrm>
            <a:off x="547725" y="3742925"/>
            <a:ext cx="3910800" cy="54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Intern Name: Raihan Kabir Choudhury</a:t>
            </a:r>
            <a:endParaRPr/>
          </a:p>
          <a:p>
            <a:pPr marL="0" lvl="0" indent="0" algn="l" rtl="0">
              <a:spcBef>
                <a:spcPts val="0"/>
              </a:spcBef>
              <a:spcAft>
                <a:spcPts val="0"/>
              </a:spcAft>
              <a:buNone/>
            </a:pPr>
            <a:r>
              <a:rPr lang="en"/>
              <a:t>Internship Location: IITG</a:t>
            </a:r>
            <a:endParaRPr/>
          </a:p>
          <a:p>
            <a:pPr marL="0" lvl="0" indent="0" algn="l" rtl="0">
              <a:spcBef>
                <a:spcPts val="0"/>
              </a:spcBef>
              <a:spcAft>
                <a:spcPts val="0"/>
              </a:spcAft>
              <a:buNone/>
            </a:pPr>
            <a:endParaRPr/>
          </a:p>
        </p:txBody>
      </p:sp>
      <p:pic>
        <p:nvPicPr>
          <p:cNvPr id="140" name="Google Shape;140;p17"/>
          <p:cNvPicPr preferRelativeResize="0"/>
          <p:nvPr/>
        </p:nvPicPr>
        <p:blipFill rotWithShape="1">
          <a:blip r:embed="rId6">
            <a:alphaModFix/>
          </a:blip>
          <a:srcRect l="32188" r="32192"/>
          <a:stretch/>
        </p:blipFill>
        <p:spPr>
          <a:xfrm>
            <a:off x="8271300" y="2337575"/>
            <a:ext cx="872699" cy="1837574"/>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a:t>
            </a:r>
            <a:endParaRPr b="0"/>
          </a:p>
        </p:txBody>
      </p:sp>
      <p:sp>
        <p:nvSpPr>
          <p:cNvPr id="197" name="Google Shape;197;p26"/>
          <p:cNvSpPr txBox="1">
            <a:spLocks noGrp="1"/>
          </p:cNvSpPr>
          <p:nvPr>
            <p:ph type="title"/>
          </p:nvPr>
        </p:nvSpPr>
        <p:spPr>
          <a:xfrm>
            <a:off x="729450" y="1745716"/>
            <a:ext cx="7021200" cy="22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b="0">
              <a:latin typeface="Lato"/>
              <a:ea typeface="Lato"/>
              <a:cs typeface="Lato"/>
              <a:sym typeface="Lato"/>
            </a:endParaRPr>
          </a:p>
          <a:p>
            <a:pPr marL="0" lvl="0" indent="0" algn="l" rtl="0">
              <a:spcBef>
                <a:spcPts val="0"/>
              </a:spcBef>
              <a:spcAft>
                <a:spcPts val="0"/>
              </a:spcAft>
              <a:buNone/>
            </a:pPr>
            <a:r>
              <a:rPr lang="en" sz="1600" b="0">
                <a:latin typeface="Lato"/>
                <a:ea typeface="Lato"/>
                <a:cs typeface="Lato"/>
                <a:sym typeface="Lato"/>
              </a:rPr>
              <a:t>Frames were extracted from underwater videos that are accessible online to create an initial dataset for the project. This involved extracting frames at a rate of 30 frames per second (fps) using FFmpeg (a open source multimedia framework), resulting in a substantial dataset of original images.</a:t>
            </a:r>
            <a:endParaRPr sz="1600" b="0">
              <a:latin typeface="Lato"/>
              <a:ea typeface="Lato"/>
              <a:cs typeface="Lato"/>
              <a:sym typeface="Lato"/>
            </a:endParaRPr>
          </a:p>
          <a:p>
            <a:pPr marL="0" lvl="0" indent="0" algn="l" rtl="0">
              <a:spcBef>
                <a:spcPts val="0"/>
              </a:spcBef>
              <a:spcAft>
                <a:spcPts val="0"/>
              </a:spcAft>
              <a:buNone/>
            </a:pPr>
            <a:endParaRPr sz="1600" b="0">
              <a:latin typeface="Lato"/>
              <a:ea typeface="Lato"/>
              <a:cs typeface="Lato"/>
              <a:sym typeface="La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Simulating Underwater Conditions</a:t>
            </a:r>
            <a:endParaRPr/>
          </a:p>
        </p:txBody>
      </p:sp>
      <p:sp>
        <p:nvSpPr>
          <p:cNvPr id="203" name="Google Shape;203;p27"/>
          <p:cNvSpPr txBox="1"/>
          <p:nvPr/>
        </p:nvSpPr>
        <p:spPr>
          <a:xfrm>
            <a:off x="729450" y="2227175"/>
            <a:ext cx="7053300" cy="21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Lato"/>
                <a:ea typeface="Lato"/>
                <a:cs typeface="Lato"/>
                <a:sym typeface="Lato"/>
              </a:rPr>
              <a:t>Various underwater degradation effects were applied to the original images. These effects included adjustments to illumination, contrast, color cast, noise, blurriness, fog, and desaturation. The degraded images were organized into subfolders under the 'Degraded' directory.</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p:nvPr/>
        </p:nvSpPr>
        <p:spPr>
          <a:xfrm>
            <a:off x="717000" y="1246975"/>
            <a:ext cx="5113200" cy="8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chemeClr val="bg2"/>
                </a:solidFill>
                <a:latin typeface="Raleway"/>
                <a:ea typeface="Raleway"/>
                <a:cs typeface="Raleway"/>
                <a:sym typeface="Raleway"/>
              </a:rPr>
              <a:t>Degraded Results</a:t>
            </a:r>
            <a:endParaRPr sz="1300" dirty="0">
              <a:solidFill>
                <a:schemeClr val="bg2"/>
              </a:solidFill>
              <a:latin typeface="Lato"/>
              <a:ea typeface="Lato"/>
              <a:cs typeface="Lato"/>
              <a:sym typeface="Lato"/>
            </a:endParaRPr>
          </a:p>
        </p:txBody>
      </p:sp>
      <p:pic>
        <p:nvPicPr>
          <p:cNvPr id="209" name="Google Shape;209;p28"/>
          <p:cNvPicPr preferRelativeResize="0"/>
          <p:nvPr/>
        </p:nvPicPr>
        <p:blipFill>
          <a:blip r:embed="rId3">
            <a:alphaModFix/>
          </a:blip>
          <a:stretch>
            <a:fillRect/>
          </a:stretch>
        </p:blipFill>
        <p:spPr>
          <a:xfrm>
            <a:off x="373208" y="2203963"/>
            <a:ext cx="8397417" cy="2581275"/>
          </a:xfrm>
          <a:prstGeom prst="rect">
            <a:avLst/>
          </a:prstGeom>
          <a:noFill/>
          <a:ln>
            <a:noFill/>
          </a:ln>
        </p:spPr>
      </p:pic>
      <p:sp>
        <p:nvSpPr>
          <p:cNvPr id="210" name="Google Shape;210;p28"/>
          <p:cNvSpPr txBox="1"/>
          <p:nvPr/>
        </p:nvSpPr>
        <p:spPr>
          <a:xfrm>
            <a:off x="396125" y="4747295"/>
            <a:ext cx="1182300" cy="2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accent1"/>
                </a:solidFill>
                <a:latin typeface="Lato"/>
                <a:ea typeface="Lato"/>
                <a:cs typeface="Lato"/>
                <a:sym typeface="Lato"/>
              </a:rPr>
              <a:t>Illumination</a:t>
            </a:r>
            <a:endParaRPr sz="1300" dirty="0">
              <a:solidFill>
                <a:schemeClr val="accent1"/>
              </a:solidFill>
              <a:latin typeface="Lato"/>
              <a:ea typeface="Lato"/>
              <a:cs typeface="Lato"/>
              <a:sym typeface="Lato"/>
            </a:endParaRPr>
          </a:p>
        </p:txBody>
      </p:sp>
      <p:sp>
        <p:nvSpPr>
          <p:cNvPr id="211" name="Google Shape;211;p28"/>
          <p:cNvSpPr txBox="1"/>
          <p:nvPr/>
        </p:nvSpPr>
        <p:spPr>
          <a:xfrm>
            <a:off x="1578425" y="4746759"/>
            <a:ext cx="1182300" cy="2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accent1"/>
                </a:solidFill>
                <a:latin typeface="Lato"/>
                <a:ea typeface="Lato"/>
                <a:cs typeface="Lato"/>
                <a:sym typeface="Lato"/>
              </a:rPr>
              <a:t>Low Contrast</a:t>
            </a:r>
            <a:endParaRPr sz="1300" dirty="0">
              <a:solidFill>
                <a:schemeClr val="accent1"/>
              </a:solidFill>
              <a:latin typeface="Lato"/>
              <a:ea typeface="Lato"/>
              <a:cs typeface="Lato"/>
              <a:sym typeface="Lato"/>
            </a:endParaRPr>
          </a:p>
        </p:txBody>
      </p:sp>
      <p:sp>
        <p:nvSpPr>
          <p:cNvPr id="212" name="Google Shape;212;p28"/>
          <p:cNvSpPr txBox="1"/>
          <p:nvPr/>
        </p:nvSpPr>
        <p:spPr>
          <a:xfrm>
            <a:off x="2779637" y="4752443"/>
            <a:ext cx="1182300" cy="2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accent1"/>
                </a:solidFill>
                <a:latin typeface="Lato"/>
                <a:ea typeface="Lato"/>
                <a:cs typeface="Lato"/>
                <a:sym typeface="Lato"/>
              </a:rPr>
              <a:t>Color Cast</a:t>
            </a:r>
            <a:endParaRPr sz="1300" dirty="0">
              <a:solidFill>
                <a:schemeClr val="accent1"/>
              </a:solidFill>
              <a:latin typeface="Lato"/>
              <a:ea typeface="Lato"/>
              <a:cs typeface="Lato"/>
              <a:sym typeface="Lato"/>
            </a:endParaRPr>
          </a:p>
        </p:txBody>
      </p:sp>
      <p:sp>
        <p:nvSpPr>
          <p:cNvPr id="213" name="Google Shape;213;p28"/>
          <p:cNvSpPr txBox="1"/>
          <p:nvPr/>
        </p:nvSpPr>
        <p:spPr>
          <a:xfrm>
            <a:off x="3973313" y="4742201"/>
            <a:ext cx="1182300" cy="2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accent1"/>
                </a:solidFill>
                <a:latin typeface="Lato"/>
                <a:ea typeface="Lato"/>
                <a:cs typeface="Lato"/>
                <a:sym typeface="Lato"/>
              </a:rPr>
              <a:t>Noisy</a:t>
            </a:r>
            <a:endParaRPr sz="1300" dirty="0">
              <a:solidFill>
                <a:schemeClr val="accent1"/>
              </a:solidFill>
              <a:latin typeface="Lato"/>
              <a:ea typeface="Lato"/>
              <a:cs typeface="Lato"/>
              <a:sym typeface="Lato"/>
            </a:endParaRPr>
          </a:p>
        </p:txBody>
      </p:sp>
      <p:sp>
        <p:nvSpPr>
          <p:cNvPr id="214" name="Google Shape;214;p28"/>
          <p:cNvSpPr txBox="1"/>
          <p:nvPr/>
        </p:nvSpPr>
        <p:spPr>
          <a:xfrm>
            <a:off x="5200973" y="4741076"/>
            <a:ext cx="1182300" cy="2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accent1"/>
                </a:solidFill>
                <a:latin typeface="Lato"/>
                <a:ea typeface="Lato"/>
                <a:cs typeface="Lato"/>
                <a:sym typeface="Lato"/>
              </a:rPr>
              <a:t>Blurred</a:t>
            </a:r>
            <a:endParaRPr sz="1300" dirty="0">
              <a:solidFill>
                <a:schemeClr val="accent1"/>
              </a:solidFill>
              <a:latin typeface="Lato"/>
              <a:ea typeface="Lato"/>
              <a:cs typeface="Lato"/>
              <a:sym typeface="Lato"/>
            </a:endParaRPr>
          </a:p>
        </p:txBody>
      </p:sp>
      <p:sp>
        <p:nvSpPr>
          <p:cNvPr id="215" name="Google Shape;215;p28"/>
          <p:cNvSpPr txBox="1"/>
          <p:nvPr/>
        </p:nvSpPr>
        <p:spPr>
          <a:xfrm>
            <a:off x="6364361" y="4741541"/>
            <a:ext cx="1182300" cy="2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accent1"/>
                </a:solidFill>
                <a:latin typeface="Lato"/>
                <a:ea typeface="Lato"/>
                <a:cs typeface="Lato"/>
                <a:sym typeface="Lato"/>
              </a:rPr>
              <a:t>Foggy</a:t>
            </a:r>
            <a:endParaRPr sz="1300" dirty="0">
              <a:solidFill>
                <a:schemeClr val="accent1"/>
              </a:solidFill>
              <a:latin typeface="Lato"/>
              <a:ea typeface="Lato"/>
              <a:cs typeface="Lato"/>
              <a:sym typeface="Lato"/>
            </a:endParaRPr>
          </a:p>
        </p:txBody>
      </p:sp>
      <p:sp>
        <p:nvSpPr>
          <p:cNvPr id="216" name="Google Shape;216;p28"/>
          <p:cNvSpPr txBox="1"/>
          <p:nvPr/>
        </p:nvSpPr>
        <p:spPr>
          <a:xfrm>
            <a:off x="7565573" y="4749122"/>
            <a:ext cx="1205100" cy="2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accent1"/>
                </a:solidFill>
                <a:latin typeface="Lato"/>
                <a:ea typeface="Lato"/>
                <a:cs typeface="Lato"/>
                <a:sym typeface="Lato"/>
              </a:rPr>
              <a:t>Desaturated</a:t>
            </a:r>
            <a:endParaRPr sz="1300" dirty="0">
              <a:solidFill>
                <a:schemeClr val="accent1"/>
              </a:solidFill>
              <a:latin typeface="Lato"/>
              <a:ea typeface="Lato"/>
              <a:cs typeface="Lato"/>
              <a:sym typeface="Lato"/>
            </a:endParaRPr>
          </a:p>
        </p:txBody>
      </p:sp>
      <p:sp>
        <p:nvSpPr>
          <p:cNvPr id="217" name="Google Shape;217;p28"/>
          <p:cNvSpPr txBox="1"/>
          <p:nvPr/>
        </p:nvSpPr>
        <p:spPr>
          <a:xfrm>
            <a:off x="396125" y="1906219"/>
            <a:ext cx="8374500" cy="2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dirty="0">
                <a:solidFill>
                  <a:schemeClr val="accent1"/>
                </a:solidFill>
                <a:latin typeface="Lato"/>
                <a:ea typeface="Lato"/>
                <a:cs typeface="Lato"/>
                <a:sym typeface="Lato"/>
              </a:rPr>
              <a:t>Original Images: </a:t>
            </a:r>
            <a:endParaRPr sz="1300" dirty="0">
              <a:solidFill>
                <a:schemeClr val="accen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Testing</a:t>
            </a:r>
            <a:endParaRPr/>
          </a:p>
        </p:txBody>
      </p:sp>
      <p:sp>
        <p:nvSpPr>
          <p:cNvPr id="223" name="Google Shape;223;p29"/>
          <p:cNvSpPr txBox="1">
            <a:spLocks noGrp="1"/>
          </p:cNvSpPr>
          <p:nvPr>
            <p:ph type="body" idx="1"/>
          </p:nvPr>
        </p:nvSpPr>
        <p:spPr>
          <a:xfrm>
            <a:off x="729450" y="2206975"/>
            <a:ext cx="6618900" cy="248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t>For image enhancement and evaluation, a pre-trained image enhancement model called FUnIE-GAN was utilized. The model was loaded from a saved checkpoint, which included both the model architecture and weights. The model's primary objective was to enhance the quality of the degraded underwater images, effectively reducing the impact of degradation effects.</a:t>
            </a:r>
            <a:endParaRPr sz="1400"/>
          </a:p>
          <a:p>
            <a:pPr marL="0" lvl="0" indent="0" algn="l" rtl="0">
              <a:lnSpc>
                <a:spcPct val="150000"/>
              </a:lnSpc>
              <a:spcBef>
                <a:spcPts val="0"/>
              </a:spcBef>
              <a:spcAft>
                <a:spcPts val="0"/>
              </a:spcAft>
              <a:buNone/>
            </a:pPr>
            <a:endParaRPr sz="1400"/>
          </a:p>
          <a:p>
            <a:pPr marL="0" lvl="0" indent="0" algn="l" rtl="0">
              <a:lnSpc>
                <a:spcPct val="150000"/>
              </a:lnSpc>
              <a:spcBef>
                <a:spcPts val="0"/>
              </a:spcBef>
              <a:spcAft>
                <a:spcPts val="0"/>
              </a:spcAft>
              <a:buNone/>
            </a:pPr>
            <a:endParaRPr sz="14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Enhancement and Evaluation</a:t>
            </a:r>
            <a:endParaRPr/>
          </a:p>
        </p:txBody>
      </p:sp>
      <p:sp>
        <p:nvSpPr>
          <p:cNvPr id="229" name="Google Shape;229;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code performs image enhancement and evaluation using FUnIE-GAN on multiple datasets, including "EUVP," "UIEB," and a custom "Degraded" dataset.</a:t>
            </a:r>
            <a:endParaRPr/>
          </a:p>
          <a:p>
            <a:pPr marL="0" lvl="0" indent="0" algn="l" rtl="0">
              <a:spcBef>
                <a:spcPts val="1600"/>
              </a:spcBef>
              <a:spcAft>
                <a:spcPts val="0"/>
              </a:spcAft>
              <a:buNone/>
            </a:pPr>
            <a:r>
              <a:rPr lang="en"/>
              <a:t>It involves the following steps:</a:t>
            </a:r>
            <a:endParaRPr/>
          </a:p>
          <a:p>
            <a:pPr marL="457200" lvl="0" indent="-311150" algn="l" rtl="0">
              <a:spcBef>
                <a:spcPts val="1600"/>
              </a:spcBef>
              <a:spcAft>
                <a:spcPts val="0"/>
              </a:spcAft>
              <a:buSzPts val="1300"/>
              <a:buChar char="➔"/>
            </a:pPr>
            <a:r>
              <a:rPr lang="en"/>
              <a:t>Randomly selects a subset of 890  images from the specified datasets for testing.</a:t>
            </a:r>
            <a:endParaRPr/>
          </a:p>
          <a:p>
            <a:pPr marL="457200" lvl="0" indent="-311150" algn="l" rtl="0">
              <a:spcBef>
                <a:spcPts val="0"/>
              </a:spcBef>
              <a:spcAft>
                <a:spcPts val="0"/>
              </a:spcAft>
              <a:buSzPts val="1300"/>
              <a:buChar char="➔"/>
            </a:pPr>
            <a:r>
              <a:rPr lang="en"/>
              <a:t>Utilizes a pre-trained FUnIE-GAN model for image enhancement.</a:t>
            </a:r>
            <a:endParaRPr/>
          </a:p>
          <a:p>
            <a:pPr marL="457200" lvl="0" indent="-311150" algn="l" rtl="0">
              <a:spcBef>
                <a:spcPts val="0"/>
              </a:spcBef>
              <a:spcAft>
                <a:spcPts val="0"/>
              </a:spcAft>
              <a:buSzPts val="1300"/>
              <a:buChar char="➔"/>
            </a:pPr>
            <a:r>
              <a:rPr lang="en"/>
              <a:t>Measures the Mean Squared Error (MSE) and Peak Signal-to-Noise Ratio (PSNR) to evaluate image quality.</a:t>
            </a:r>
            <a:endParaRPr/>
          </a:p>
          <a:p>
            <a:pPr marL="457200" lvl="0" indent="-311150" algn="l" rtl="0">
              <a:spcBef>
                <a:spcPts val="0"/>
              </a:spcBef>
              <a:spcAft>
                <a:spcPts val="0"/>
              </a:spcAft>
              <a:buSzPts val="1300"/>
              <a:buChar char="➔"/>
            </a:pPr>
            <a:r>
              <a:rPr lang="en"/>
              <a:t>Generates and saves side-by-side comparisons of original and enhanced images.</a:t>
            </a:r>
            <a:endParaRPr/>
          </a:p>
          <a:p>
            <a:pPr marL="0" lvl="0" indent="0" algn="l" rtl="0">
              <a:spcBef>
                <a:spcPts val="0"/>
              </a:spcBef>
              <a:spcAft>
                <a:spcPts val="0"/>
              </a:spcAft>
              <a:buNone/>
            </a:pPr>
            <a:endParaRPr/>
          </a:p>
          <a:p>
            <a:pPr marL="0" lvl="0" indent="0" algn="l" rtl="0">
              <a:spcBef>
                <a:spcPts val="0"/>
              </a:spcBef>
              <a:spcAft>
                <a:spcPts val="0"/>
              </a:spcAft>
              <a:buNone/>
            </a:pPr>
            <a:r>
              <a:rPr lang="en"/>
              <a:t>These results demonstrate the model's effectiveness in improving image quality.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and Comparison</a:t>
            </a:r>
            <a:endParaRPr/>
          </a:p>
        </p:txBody>
      </p:sp>
      <p:sp>
        <p:nvSpPr>
          <p:cNvPr id="235" name="Google Shape;235;p31"/>
          <p:cNvSpPr txBox="1">
            <a:spLocks noGrp="1"/>
          </p:cNvSpPr>
          <p:nvPr>
            <p:ph type="body" idx="1"/>
          </p:nvPr>
        </p:nvSpPr>
        <p:spPr>
          <a:xfrm>
            <a:off x="736250" y="4147150"/>
            <a:ext cx="7946100" cy="8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evaluation process involved assessing the quality of the enhanced images on all three datasets using two key metrics: Mean Squared Error (MSE) and Peak Signal-to-Noise Ratio (PSNR).</a:t>
            </a:r>
            <a:endParaRPr sz="1400"/>
          </a:p>
        </p:txBody>
      </p:sp>
      <p:pic>
        <p:nvPicPr>
          <p:cNvPr id="236" name="Google Shape;236;p31"/>
          <p:cNvPicPr preferRelativeResize="0"/>
          <p:nvPr/>
        </p:nvPicPr>
        <p:blipFill>
          <a:blip r:embed="rId3">
            <a:alphaModFix/>
          </a:blip>
          <a:stretch>
            <a:fillRect/>
          </a:stretch>
        </p:blipFill>
        <p:spPr>
          <a:xfrm>
            <a:off x="736250" y="2034275"/>
            <a:ext cx="7671486" cy="19976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a:spLocks noGrp="1"/>
          </p:cNvSpPr>
          <p:nvPr>
            <p:ph type="title"/>
          </p:nvPr>
        </p:nvSpPr>
        <p:spPr>
          <a:xfrm>
            <a:off x="727800" y="122140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Enhanced Results </a:t>
            </a:r>
            <a:endParaRPr/>
          </a:p>
        </p:txBody>
      </p:sp>
      <p:pic>
        <p:nvPicPr>
          <p:cNvPr id="242" name="Google Shape;242;p32"/>
          <p:cNvPicPr preferRelativeResize="0"/>
          <p:nvPr/>
        </p:nvPicPr>
        <p:blipFill>
          <a:blip r:embed="rId3">
            <a:alphaModFix/>
          </a:blip>
          <a:stretch>
            <a:fillRect/>
          </a:stretch>
        </p:blipFill>
        <p:spPr>
          <a:xfrm>
            <a:off x="233350" y="2823375"/>
            <a:ext cx="2677050" cy="1712175"/>
          </a:xfrm>
          <a:prstGeom prst="rect">
            <a:avLst/>
          </a:prstGeom>
          <a:noFill/>
          <a:ln>
            <a:noFill/>
          </a:ln>
        </p:spPr>
      </p:pic>
      <p:pic>
        <p:nvPicPr>
          <p:cNvPr id="243" name="Google Shape;243;p32"/>
          <p:cNvPicPr preferRelativeResize="0"/>
          <p:nvPr/>
        </p:nvPicPr>
        <p:blipFill>
          <a:blip r:embed="rId4">
            <a:alphaModFix/>
          </a:blip>
          <a:stretch>
            <a:fillRect/>
          </a:stretch>
        </p:blipFill>
        <p:spPr>
          <a:xfrm>
            <a:off x="3233475" y="2823375"/>
            <a:ext cx="2677050" cy="1712175"/>
          </a:xfrm>
          <a:prstGeom prst="rect">
            <a:avLst/>
          </a:prstGeom>
          <a:noFill/>
          <a:ln>
            <a:noFill/>
          </a:ln>
        </p:spPr>
      </p:pic>
      <p:pic>
        <p:nvPicPr>
          <p:cNvPr id="244" name="Google Shape;244;p32"/>
          <p:cNvPicPr preferRelativeResize="0"/>
          <p:nvPr/>
        </p:nvPicPr>
        <p:blipFill>
          <a:blip r:embed="rId5">
            <a:alphaModFix/>
          </a:blip>
          <a:stretch>
            <a:fillRect/>
          </a:stretch>
        </p:blipFill>
        <p:spPr>
          <a:xfrm>
            <a:off x="6233600" y="2781688"/>
            <a:ext cx="2677050" cy="1712175"/>
          </a:xfrm>
          <a:prstGeom prst="rect">
            <a:avLst/>
          </a:prstGeom>
          <a:noFill/>
          <a:ln>
            <a:noFill/>
          </a:ln>
        </p:spPr>
      </p:pic>
      <p:sp>
        <p:nvSpPr>
          <p:cNvPr id="245" name="Google Shape;245;p32"/>
          <p:cNvSpPr txBox="1"/>
          <p:nvPr/>
        </p:nvSpPr>
        <p:spPr>
          <a:xfrm>
            <a:off x="233275" y="4535550"/>
            <a:ext cx="2677200" cy="33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a:solidFill>
                  <a:schemeClr val="lt1"/>
                </a:solidFill>
                <a:latin typeface="Lato"/>
                <a:ea typeface="Lato"/>
                <a:cs typeface="Lato"/>
                <a:sym typeface="Lato"/>
              </a:rPr>
              <a:t>EUVP </a:t>
            </a:r>
            <a:endParaRPr sz="1100">
              <a:solidFill>
                <a:schemeClr val="accent1"/>
              </a:solidFill>
              <a:latin typeface="Lato"/>
              <a:ea typeface="Lato"/>
              <a:cs typeface="Lato"/>
              <a:sym typeface="Lato"/>
            </a:endParaRPr>
          </a:p>
        </p:txBody>
      </p:sp>
      <p:sp>
        <p:nvSpPr>
          <p:cNvPr id="246" name="Google Shape;246;p32"/>
          <p:cNvSpPr txBox="1"/>
          <p:nvPr/>
        </p:nvSpPr>
        <p:spPr>
          <a:xfrm>
            <a:off x="3233400" y="4535550"/>
            <a:ext cx="2677200" cy="33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a:solidFill>
                  <a:schemeClr val="lt1"/>
                </a:solidFill>
                <a:latin typeface="Lato"/>
                <a:ea typeface="Lato"/>
                <a:cs typeface="Lato"/>
                <a:sym typeface="Lato"/>
              </a:rPr>
              <a:t>UIEB </a:t>
            </a:r>
            <a:endParaRPr sz="1100">
              <a:solidFill>
                <a:schemeClr val="accent1"/>
              </a:solidFill>
              <a:latin typeface="Lato"/>
              <a:ea typeface="Lato"/>
              <a:cs typeface="Lato"/>
              <a:sym typeface="Lato"/>
            </a:endParaRPr>
          </a:p>
        </p:txBody>
      </p:sp>
      <p:sp>
        <p:nvSpPr>
          <p:cNvPr id="247" name="Google Shape;247;p32"/>
          <p:cNvSpPr txBox="1"/>
          <p:nvPr/>
        </p:nvSpPr>
        <p:spPr>
          <a:xfrm>
            <a:off x="6314425" y="4535550"/>
            <a:ext cx="2677200" cy="33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a:solidFill>
                  <a:schemeClr val="lt1"/>
                </a:solidFill>
                <a:latin typeface="Lato"/>
                <a:ea typeface="Lato"/>
                <a:cs typeface="Lato"/>
                <a:sym typeface="Lato"/>
              </a:rPr>
              <a:t>DEGRADED</a:t>
            </a:r>
            <a:endParaRPr sz="1100">
              <a:solidFill>
                <a:schemeClr val="accent1"/>
              </a:solidFill>
              <a:latin typeface="Lato"/>
              <a:ea typeface="Lato"/>
              <a:cs typeface="Lato"/>
              <a:sym typeface="Lato"/>
            </a:endParaRPr>
          </a:p>
        </p:txBody>
      </p:sp>
      <p:sp>
        <p:nvSpPr>
          <p:cNvPr id="248" name="Google Shape;248;p32"/>
          <p:cNvSpPr txBox="1"/>
          <p:nvPr/>
        </p:nvSpPr>
        <p:spPr>
          <a:xfrm>
            <a:off x="727800" y="1904850"/>
            <a:ext cx="71544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dirty="0">
                <a:solidFill>
                  <a:schemeClr val="bg1"/>
                </a:solidFill>
                <a:latin typeface="Lato"/>
                <a:ea typeface="Lato"/>
                <a:cs typeface="Lato"/>
                <a:sym typeface="Lato"/>
              </a:rPr>
              <a:t>Displaying enhanced images from "EUVP," "UIEB," and "Degraded" datasets, showcasing the effectiveness of FUnIE-GAN in improving image quality.</a:t>
            </a:r>
            <a:endParaRPr sz="1300" dirty="0">
              <a:solidFill>
                <a:schemeClr val="bg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cxnSp>
        <p:nvCxnSpPr>
          <p:cNvPr id="253" name="Google Shape;253;p33"/>
          <p:cNvCxnSpPr>
            <a:endCxn id="254" idx="3"/>
          </p:cNvCxnSpPr>
          <p:nvPr/>
        </p:nvCxnSpPr>
        <p:spPr>
          <a:xfrm>
            <a:off x="3875673" y="3329062"/>
            <a:ext cx="3529800" cy="23400"/>
          </a:xfrm>
          <a:prstGeom prst="straightConnector1">
            <a:avLst/>
          </a:prstGeom>
          <a:noFill/>
          <a:ln w="38100" cap="flat" cmpd="sng">
            <a:solidFill>
              <a:srgbClr val="666666"/>
            </a:solidFill>
            <a:prstDash val="solid"/>
            <a:round/>
            <a:headEnd type="none" w="med" len="med"/>
            <a:tailEnd type="none" w="med" len="med"/>
          </a:ln>
        </p:spPr>
      </p:cxnSp>
      <p:cxnSp>
        <p:nvCxnSpPr>
          <p:cNvPr id="255" name="Google Shape;255;p33"/>
          <p:cNvCxnSpPr>
            <a:stCxn id="256" idx="1"/>
          </p:cNvCxnSpPr>
          <p:nvPr/>
        </p:nvCxnSpPr>
        <p:spPr>
          <a:xfrm rot="10800000" flipH="1">
            <a:off x="1333290" y="3329059"/>
            <a:ext cx="2726100" cy="23400"/>
          </a:xfrm>
          <a:prstGeom prst="straightConnector1">
            <a:avLst/>
          </a:prstGeom>
          <a:noFill/>
          <a:ln w="38100" cap="flat" cmpd="sng">
            <a:solidFill>
              <a:srgbClr val="B7B7B7"/>
            </a:solidFill>
            <a:prstDash val="solid"/>
            <a:round/>
            <a:headEnd type="none" w="med" len="med"/>
            <a:tailEnd type="none" w="med" len="med"/>
          </a:ln>
        </p:spPr>
      </p:cxnSp>
      <p:sp>
        <p:nvSpPr>
          <p:cNvPr id="257" name="Google Shape;257;p33"/>
          <p:cNvSpPr txBox="1">
            <a:spLocks noGrp="1"/>
          </p:cNvSpPr>
          <p:nvPr>
            <p:ph type="title"/>
          </p:nvPr>
        </p:nvSpPr>
        <p:spPr>
          <a:xfrm>
            <a:off x="687225" y="1460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Workflow</a:t>
            </a:r>
            <a:endParaRPr sz="3000"/>
          </a:p>
        </p:txBody>
      </p:sp>
      <p:sp>
        <p:nvSpPr>
          <p:cNvPr id="254" name="Google Shape;254;p33"/>
          <p:cNvSpPr txBox="1"/>
          <p:nvPr/>
        </p:nvSpPr>
        <p:spPr>
          <a:xfrm>
            <a:off x="6376473" y="2921812"/>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Results Analysis</a:t>
            </a:r>
            <a:endParaRPr sz="900">
              <a:solidFill>
                <a:srgbClr val="FFFFFF"/>
              </a:solidFill>
              <a:latin typeface="Lato"/>
              <a:ea typeface="Lato"/>
              <a:cs typeface="Lato"/>
              <a:sym typeface="Lato"/>
            </a:endParaRPr>
          </a:p>
        </p:txBody>
      </p:sp>
      <p:sp>
        <p:nvSpPr>
          <p:cNvPr id="258" name="Google Shape;258;p33"/>
          <p:cNvSpPr txBox="1"/>
          <p:nvPr/>
        </p:nvSpPr>
        <p:spPr>
          <a:xfrm>
            <a:off x="4703371" y="2910100"/>
            <a:ext cx="1029000" cy="861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Model Testing</a:t>
            </a:r>
            <a:endParaRPr sz="900">
              <a:solidFill>
                <a:srgbClr val="FFFFFF"/>
              </a:solidFill>
              <a:latin typeface="Lato"/>
              <a:ea typeface="Lato"/>
              <a:cs typeface="Lato"/>
              <a:sym typeface="Lato"/>
            </a:endParaRPr>
          </a:p>
        </p:txBody>
      </p:sp>
      <p:sp>
        <p:nvSpPr>
          <p:cNvPr id="259" name="Google Shape;259;p33"/>
          <p:cNvSpPr txBox="1"/>
          <p:nvPr/>
        </p:nvSpPr>
        <p:spPr>
          <a:xfrm>
            <a:off x="3018338" y="2921800"/>
            <a:ext cx="1029000" cy="8613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Data Enhancement</a:t>
            </a:r>
            <a:endParaRPr sz="900">
              <a:solidFill>
                <a:srgbClr val="FFFFFF"/>
              </a:solidFill>
              <a:latin typeface="Lato"/>
              <a:ea typeface="Lato"/>
              <a:cs typeface="Lato"/>
              <a:sym typeface="Lato"/>
            </a:endParaRPr>
          </a:p>
        </p:txBody>
      </p:sp>
      <p:sp>
        <p:nvSpPr>
          <p:cNvPr id="256" name="Google Shape;256;p33"/>
          <p:cNvSpPr txBox="1"/>
          <p:nvPr/>
        </p:nvSpPr>
        <p:spPr>
          <a:xfrm>
            <a:off x="1333290" y="2921809"/>
            <a:ext cx="1029000" cy="8613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Lato"/>
                <a:ea typeface="Lato"/>
                <a:cs typeface="Lato"/>
                <a:sym typeface="Lato"/>
              </a:rPr>
              <a:t>Data Collection</a:t>
            </a:r>
            <a:endParaRPr sz="900">
              <a:solidFill>
                <a:srgbClr val="FF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and Insights</a:t>
            </a:r>
            <a:endParaRPr/>
          </a:p>
        </p:txBody>
      </p:sp>
      <p:sp>
        <p:nvSpPr>
          <p:cNvPr id="265" name="Google Shape;265;p34"/>
          <p:cNvSpPr txBox="1">
            <a:spLocks noGrp="1"/>
          </p:cNvSpPr>
          <p:nvPr>
            <p:ph type="body" idx="1"/>
          </p:nvPr>
        </p:nvSpPr>
        <p:spPr>
          <a:xfrm>
            <a:off x="729450" y="2280975"/>
            <a:ext cx="5699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project yielded valuable insights into underwater image enhancement and the effectiveness of the FUnIE-GAN model. Key takeaways included the significance of custom datasets and the superior performance of FUnIE-GAN in mitigating underwater degradation effects.</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727650" y="1490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Directions</a:t>
            </a:r>
            <a:endParaRPr/>
          </a:p>
        </p:txBody>
      </p:sp>
      <p:sp>
        <p:nvSpPr>
          <p:cNvPr id="271" name="Google Shape;271;p35"/>
          <p:cNvSpPr txBox="1">
            <a:spLocks noGrp="1"/>
          </p:cNvSpPr>
          <p:nvPr>
            <p:ph type="body" idx="1"/>
          </p:nvPr>
        </p:nvSpPr>
        <p:spPr>
          <a:xfrm>
            <a:off x="729450" y="2361800"/>
            <a:ext cx="57702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The project opens up numerous opportunities for future research and development in the field of underwater image enhancement. Possible directions include exploring additional degradation effects, investigating alternative enhancement models, and real-world testing of enhancement solutions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65870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6" name="Google Shape;146;p18"/>
          <p:cNvSpPr txBox="1">
            <a:spLocks noGrp="1"/>
          </p:cNvSpPr>
          <p:nvPr>
            <p:ph type="subTitle" idx="4294967295"/>
          </p:nvPr>
        </p:nvSpPr>
        <p:spPr>
          <a:xfrm>
            <a:off x="4703350" y="295077"/>
            <a:ext cx="4080000" cy="3252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en" sz="1500">
                <a:solidFill>
                  <a:srgbClr val="FFFFFF"/>
                </a:solidFill>
              </a:rPr>
              <a:t>Introduction</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Project Overview</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Understanding Underwater Imagery</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Image Enhancement</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Degradation Effects</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FUnIE-GAN</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Project Objectives</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Data Collection</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Simulating Underwater Conditions</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Degraded Results</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Model Testing</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Evaluation and Comparison</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 Enhanced Results</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Workflow </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Conclusion and Insights</a:t>
            </a: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Future Directions</a:t>
            </a:r>
            <a:endParaRPr sz="1700"/>
          </a:p>
        </p:txBody>
      </p:sp>
      <p:sp>
        <p:nvSpPr>
          <p:cNvPr id="147" name="Google Shape;147;p18"/>
          <p:cNvSpPr txBox="1"/>
          <p:nvPr/>
        </p:nvSpPr>
        <p:spPr>
          <a:xfrm>
            <a:off x="658700" y="2116025"/>
            <a:ext cx="3354900" cy="11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Lato"/>
                <a:ea typeface="Lato"/>
                <a:cs typeface="Lato"/>
                <a:sym typeface="Lato"/>
              </a:rPr>
              <a:t>This presentation will cover the following key topics:</a:t>
            </a:r>
            <a:endParaRPr sz="1300">
              <a:solidFill>
                <a:schemeClr val="accen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277" name="Google Shape;277;p36"/>
          <p:cNvSpPr txBox="1">
            <a:spLocks noGrp="1"/>
          </p:cNvSpPr>
          <p:nvPr>
            <p:ph type="body" idx="1"/>
          </p:nvPr>
        </p:nvSpPr>
        <p:spPr>
          <a:xfrm>
            <a:off x="727650" y="2089000"/>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accent5"/>
              </a:buClr>
              <a:buSzPts val="1300"/>
              <a:buChar char="❏"/>
            </a:pPr>
            <a:r>
              <a:rPr lang="en">
                <a:solidFill>
                  <a:schemeClr val="accent5"/>
                </a:solidFill>
              </a:rPr>
              <a:t>D. Akkaynak and T. Treibitz. A Revised Underwater Image Formation Model. In IEEE Conference on Computer Vision and Pattern Recognition (CVPR), , 2018.</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 M. Arjovsky, S. Chintala, and L. Bottou. Wasserstein Generative Adversarial Networks. In International Conference on Machine Learning (ICML), 2017.</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M. J. Islam, Y. Xia and J. Sattar, "Fast Underwater Image Enhancement for Improved Visual Perception," in IEEE Robotics and Automation Letters, 2020.</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M. Bryson, M. Johnson-Roberson, O. Pizarro, and S. B.Williams. True Color Correction of Autonomous Underwater Vehicle Imagery. Journal of Field Robotics (JFR), 2016</a:t>
            </a:r>
            <a:endParaRPr>
              <a:solidFill>
                <a:schemeClr val="accent5"/>
              </a:solidFill>
            </a:endParaRPr>
          </a:p>
          <a:p>
            <a:pPr marL="457200" lvl="0" indent="-311150" algn="l" rtl="0">
              <a:spcBef>
                <a:spcPts val="0"/>
              </a:spcBef>
              <a:spcAft>
                <a:spcPts val="0"/>
              </a:spcAft>
              <a:buClr>
                <a:schemeClr val="accent5"/>
              </a:buClr>
              <a:buSzPts val="1300"/>
              <a:buChar char="❏"/>
            </a:pPr>
            <a:r>
              <a:rPr lang="en">
                <a:solidFill>
                  <a:schemeClr val="accent5"/>
                </a:solidFill>
              </a:rPr>
              <a:t>B. Cai, X. Xu, K. Jia, C. Qing, and D. Tao. DehazeNet: An End-to-end System for Single Image Haze Removal. IEEE Transactions on Image Processing, 2016</a:t>
            </a:r>
            <a:endParaRPr>
              <a:solidFill>
                <a:schemeClr val="accent5"/>
              </a:solidFill>
            </a:endParaRPr>
          </a:p>
          <a:p>
            <a:pPr marL="457200" lvl="0" indent="0" algn="l" rtl="0">
              <a:spcBef>
                <a:spcPts val="1000"/>
              </a:spcBef>
              <a:spcAft>
                <a:spcPts val="0"/>
              </a:spcAft>
              <a:buNone/>
            </a:pPr>
            <a:endParaRPr>
              <a:solidFill>
                <a:schemeClr val="accent5"/>
              </a:solidFill>
            </a:endParaRPr>
          </a:p>
          <a:p>
            <a:pPr marL="0" lvl="0" indent="457200" algn="l" rtl="0">
              <a:spcBef>
                <a:spcPts val="1000"/>
              </a:spcBef>
              <a:spcAft>
                <a:spcPts val="0"/>
              </a:spcAft>
              <a:buNone/>
            </a:pPr>
            <a:endParaRPr>
              <a:solidFill>
                <a:schemeClr val="accent5"/>
              </a:solidFill>
            </a:endParaRPr>
          </a:p>
          <a:p>
            <a:pPr marL="0" lvl="0" indent="0" algn="l" rtl="0">
              <a:spcBef>
                <a:spcPts val="1000"/>
              </a:spcBef>
              <a:spcAft>
                <a:spcPts val="0"/>
              </a:spcAft>
              <a:buNone/>
            </a:pPr>
            <a:endParaRPr>
              <a:solidFill>
                <a:schemeClr val="accent5"/>
              </a:solidFill>
            </a:endParaRPr>
          </a:p>
          <a:p>
            <a:pPr marL="0" lvl="0" indent="0" algn="l" rtl="0">
              <a:spcBef>
                <a:spcPts val="1000"/>
              </a:spcBef>
              <a:spcAft>
                <a:spcPts val="1000"/>
              </a:spcAft>
              <a:buNone/>
            </a:pPr>
            <a:endParaRPr>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53" name="Google Shape;153;p19"/>
          <p:cNvSpPr txBox="1"/>
          <p:nvPr/>
        </p:nvSpPr>
        <p:spPr>
          <a:xfrm>
            <a:off x="729450" y="2095800"/>
            <a:ext cx="6871500" cy="20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E8E6E3"/>
                </a:solidFill>
                <a:latin typeface="Lato"/>
                <a:ea typeface="Lato"/>
                <a:cs typeface="Lato"/>
                <a:sym typeface="Lato"/>
              </a:rPr>
              <a:t>This presentation introduces the Underwater Image Enhancement, a comprehensive exploration of techniques aimed at enhancing the visual quality of images captured in underwater environments. This project addresses the unique challenges associated with underwater imagery and the strategies employed to improve its clarity and information content.</a:t>
            </a:r>
            <a:endParaRPr sz="1500">
              <a:solidFill>
                <a:srgbClr val="E8E6E3"/>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t>
            </a:r>
            <a:endParaRPr/>
          </a:p>
          <a:p>
            <a:pPr marL="0" lvl="0" indent="0" algn="l" rtl="0">
              <a:spcBef>
                <a:spcPts val="0"/>
              </a:spcBef>
              <a:spcAft>
                <a:spcPts val="0"/>
              </a:spcAft>
              <a:buNone/>
            </a:pPr>
            <a:r>
              <a:rPr lang="en"/>
              <a:t>Overview</a:t>
            </a:r>
            <a:endParaRPr sz="3000"/>
          </a:p>
        </p:txBody>
      </p:sp>
      <p:sp>
        <p:nvSpPr>
          <p:cNvPr id="159" name="Google Shape;159;p20"/>
          <p:cNvSpPr txBox="1">
            <a:spLocks noGrp="1"/>
          </p:cNvSpPr>
          <p:nvPr>
            <p:ph type="body" idx="2"/>
          </p:nvPr>
        </p:nvSpPr>
        <p:spPr>
          <a:xfrm>
            <a:off x="5184325" y="1318650"/>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This project aimed to improve the quality of underwater images, which often suffer from degradation due to various factors. The primary objectives included data collection, simulating underwater conditions, model testing, and performance evaluation. </a:t>
            </a:r>
            <a:endParaRPr sz="1600">
              <a:solidFill>
                <a:schemeClr val="dk1"/>
              </a:solidFill>
            </a:endParaRPr>
          </a:p>
          <a:p>
            <a:pPr marL="0" lvl="0" indent="0" algn="l" rtl="0">
              <a:spcBef>
                <a:spcPts val="1000"/>
              </a:spcBef>
              <a:spcAft>
                <a:spcPts val="0"/>
              </a:spcAft>
              <a:buNone/>
            </a:pPr>
            <a:endParaRPr sz="1600" b="1">
              <a:solidFill>
                <a:schemeClr val="dk1"/>
              </a:solidFill>
            </a:endParaRPr>
          </a:p>
          <a:p>
            <a:pPr marL="0" lvl="0" indent="0" algn="l" rtl="0">
              <a:spcBef>
                <a:spcPts val="1000"/>
              </a:spcBef>
              <a:spcAft>
                <a:spcPts val="0"/>
              </a:spcAft>
              <a:buNone/>
            </a:pPr>
            <a:endParaRPr/>
          </a:p>
          <a:p>
            <a:pPr marL="0" lvl="0" indent="0" algn="l" rtl="0">
              <a:lnSpc>
                <a:spcPct val="115000"/>
              </a:lnSpc>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Underwater Imagery</a:t>
            </a:r>
            <a:endParaRPr sz="3000"/>
          </a:p>
        </p:txBody>
      </p:sp>
      <p:sp>
        <p:nvSpPr>
          <p:cNvPr id="165" name="Google Shape;165;p21"/>
          <p:cNvSpPr txBox="1">
            <a:spLocks noGrp="1"/>
          </p:cNvSpPr>
          <p:nvPr>
            <p:ph type="body" idx="2"/>
          </p:nvPr>
        </p:nvSpPr>
        <p:spPr>
          <a:xfrm>
            <a:off x="5224750" y="1318650"/>
            <a:ext cx="3374400" cy="302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1"/>
                </a:solidFill>
              </a:rPr>
              <a:t>Understanding Underwater Imagery</a:t>
            </a:r>
            <a:endParaRPr sz="1600" b="1">
              <a:solidFill>
                <a:schemeClr val="dk1"/>
              </a:solidFill>
            </a:endParaRPr>
          </a:p>
          <a:p>
            <a:pPr marL="0" lvl="0" indent="0" algn="l" rtl="0">
              <a:lnSpc>
                <a:spcPct val="115000"/>
              </a:lnSpc>
              <a:spcBef>
                <a:spcPts val="1000"/>
              </a:spcBef>
              <a:spcAft>
                <a:spcPts val="0"/>
              </a:spcAft>
              <a:buNone/>
            </a:pPr>
            <a:r>
              <a:rPr lang="en"/>
              <a:t>Underwater imagery refers to images captured in aquatic environments, such as oceans, rivers, or lakes. The challenges in underwater photography are attributed to water turbidity, limited visibility, and color absorption.</a:t>
            </a:r>
            <a:endParaRPr/>
          </a:p>
          <a:p>
            <a:pPr marL="0" lvl="0" indent="0" algn="l" rtl="0">
              <a:lnSpc>
                <a:spcPct val="115000"/>
              </a:lnSpc>
              <a:spcBef>
                <a:spcPts val="1000"/>
              </a:spcBef>
              <a:spcAft>
                <a:spcPts val="160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Image Enhancement</a:t>
            </a:r>
            <a:endParaRPr sz="3000"/>
          </a:p>
          <a:p>
            <a:pPr marL="0" lvl="0" indent="0" algn="l" rtl="0">
              <a:spcBef>
                <a:spcPts val="0"/>
              </a:spcBef>
              <a:spcAft>
                <a:spcPts val="0"/>
              </a:spcAft>
              <a:buNone/>
            </a:pPr>
            <a:endParaRPr sz="3000" b="0"/>
          </a:p>
        </p:txBody>
      </p:sp>
      <p:sp>
        <p:nvSpPr>
          <p:cNvPr id="171" name="Google Shape;171;p22"/>
          <p:cNvSpPr txBox="1"/>
          <p:nvPr/>
        </p:nvSpPr>
        <p:spPr>
          <a:xfrm>
            <a:off x="6964450" y="1509700"/>
            <a:ext cx="2200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72" name="Google Shape;172;p22"/>
          <p:cNvSpPr txBox="1"/>
          <p:nvPr/>
        </p:nvSpPr>
        <p:spPr>
          <a:xfrm>
            <a:off x="5266750" y="1318650"/>
            <a:ext cx="3354900" cy="22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Lato"/>
                <a:ea typeface="Lato"/>
                <a:cs typeface="Lato"/>
                <a:sym typeface="Lato"/>
              </a:rPr>
              <a:t>Image enhancement is the process of improving the visual quality of an image, making it more suitable for human perception or machine analysis. In the context of underwater images, this process is essential to reveal hidden details.</a:t>
            </a:r>
            <a:endParaRPr>
              <a:solidFill>
                <a:schemeClr val="accent1"/>
              </a:solidFill>
              <a:latin typeface="Lato"/>
              <a:ea typeface="Lato"/>
              <a:cs typeface="Lato"/>
              <a:sym typeface="Lato"/>
            </a:endParaRPr>
          </a:p>
          <a:p>
            <a:pPr marL="0" lvl="0" indent="0" algn="l" rtl="0">
              <a:spcBef>
                <a:spcPts val="0"/>
              </a:spcBef>
              <a:spcAft>
                <a:spcPts val="0"/>
              </a:spcAft>
              <a:buNone/>
            </a:pPr>
            <a:endParaRPr>
              <a:solidFill>
                <a:schemeClr val="accent1"/>
              </a:solidFill>
              <a:latin typeface="Lato"/>
              <a:ea typeface="Lato"/>
              <a:cs typeface="Lato"/>
              <a:sym typeface="Lato"/>
            </a:endParaRPr>
          </a:p>
          <a:p>
            <a:pPr marL="0" lvl="0" indent="0" algn="l" rtl="0">
              <a:spcBef>
                <a:spcPts val="0"/>
              </a:spcBef>
              <a:spcAft>
                <a:spcPts val="0"/>
              </a:spcAft>
              <a:buNone/>
            </a:pPr>
            <a:endParaRPr>
              <a:solidFill>
                <a:schemeClr val="accen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Degradation Effects</a:t>
            </a:r>
            <a:endParaRPr sz="1650">
              <a:solidFill>
                <a:srgbClr val="000000"/>
              </a:solidFill>
              <a:highlight>
                <a:srgbClr val="393E40"/>
              </a:highlight>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sz="3000"/>
          </a:p>
        </p:txBody>
      </p:sp>
      <p:sp>
        <p:nvSpPr>
          <p:cNvPr id="178" name="Google Shape;178;p23"/>
          <p:cNvSpPr txBox="1">
            <a:spLocks noGrp="1"/>
          </p:cNvSpPr>
          <p:nvPr>
            <p:ph type="subTitle" idx="1"/>
          </p:nvPr>
        </p:nvSpPr>
        <p:spPr>
          <a:xfrm>
            <a:off x="4921675" y="1025600"/>
            <a:ext cx="3841500" cy="2877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t>In the context of underwater images, degradation effects are factors that degrade image quality. These effects can include:</a:t>
            </a:r>
            <a:endParaRPr sz="1400"/>
          </a:p>
          <a:p>
            <a:pPr marL="457200" lvl="0" indent="-317500" algn="l" rtl="0">
              <a:lnSpc>
                <a:spcPct val="115000"/>
              </a:lnSpc>
              <a:spcBef>
                <a:spcPts val="1000"/>
              </a:spcBef>
              <a:spcAft>
                <a:spcPts val="0"/>
              </a:spcAft>
              <a:buSzPts val="1400"/>
              <a:buChar char="●"/>
            </a:pPr>
            <a:r>
              <a:rPr lang="en" sz="1400"/>
              <a:t>Illumination</a:t>
            </a:r>
            <a:endParaRPr sz="1400"/>
          </a:p>
          <a:p>
            <a:pPr marL="457200" lvl="0" indent="-317500" algn="l" rtl="0">
              <a:lnSpc>
                <a:spcPct val="115000"/>
              </a:lnSpc>
              <a:spcBef>
                <a:spcPts val="0"/>
              </a:spcBef>
              <a:spcAft>
                <a:spcPts val="0"/>
              </a:spcAft>
              <a:buSzPts val="1400"/>
              <a:buChar char="●"/>
            </a:pPr>
            <a:r>
              <a:rPr lang="en" sz="1400"/>
              <a:t>Low Contrast</a:t>
            </a:r>
            <a:endParaRPr sz="1400"/>
          </a:p>
          <a:p>
            <a:pPr marL="457200" lvl="0" indent="-317500" algn="l" rtl="0">
              <a:lnSpc>
                <a:spcPct val="115000"/>
              </a:lnSpc>
              <a:spcBef>
                <a:spcPts val="0"/>
              </a:spcBef>
              <a:spcAft>
                <a:spcPts val="0"/>
              </a:spcAft>
              <a:buSzPts val="1400"/>
              <a:buChar char="●"/>
            </a:pPr>
            <a:r>
              <a:rPr lang="en" sz="1400"/>
              <a:t>Color Cast</a:t>
            </a:r>
            <a:endParaRPr sz="1400"/>
          </a:p>
          <a:p>
            <a:pPr marL="457200" lvl="0" indent="-317500" algn="l" rtl="0">
              <a:lnSpc>
                <a:spcPct val="115000"/>
              </a:lnSpc>
              <a:spcBef>
                <a:spcPts val="0"/>
              </a:spcBef>
              <a:spcAft>
                <a:spcPts val="0"/>
              </a:spcAft>
              <a:buSzPts val="1400"/>
              <a:buChar char="●"/>
            </a:pPr>
            <a:r>
              <a:rPr lang="en" sz="1400"/>
              <a:t>Noisy</a:t>
            </a:r>
            <a:endParaRPr sz="1400"/>
          </a:p>
          <a:p>
            <a:pPr marL="457200" lvl="0" indent="-317500" algn="l" rtl="0">
              <a:lnSpc>
                <a:spcPct val="115000"/>
              </a:lnSpc>
              <a:spcBef>
                <a:spcPts val="0"/>
              </a:spcBef>
              <a:spcAft>
                <a:spcPts val="0"/>
              </a:spcAft>
              <a:buSzPts val="1400"/>
              <a:buChar char="●"/>
            </a:pPr>
            <a:r>
              <a:rPr lang="en" sz="1400"/>
              <a:t>Blurred</a:t>
            </a:r>
            <a:endParaRPr sz="1400"/>
          </a:p>
          <a:p>
            <a:pPr marL="457200" lvl="0" indent="-317500" algn="l" rtl="0">
              <a:lnSpc>
                <a:spcPct val="115000"/>
              </a:lnSpc>
              <a:spcBef>
                <a:spcPts val="0"/>
              </a:spcBef>
              <a:spcAft>
                <a:spcPts val="0"/>
              </a:spcAft>
              <a:buSzPts val="1400"/>
              <a:buChar char="●"/>
            </a:pPr>
            <a:r>
              <a:rPr lang="en" sz="1400"/>
              <a:t>Foggy</a:t>
            </a:r>
            <a:endParaRPr sz="1400"/>
          </a:p>
          <a:p>
            <a:pPr marL="457200" lvl="0" indent="-317500" algn="l" rtl="0">
              <a:lnSpc>
                <a:spcPct val="115000"/>
              </a:lnSpc>
              <a:spcBef>
                <a:spcPts val="0"/>
              </a:spcBef>
              <a:spcAft>
                <a:spcPts val="0"/>
              </a:spcAft>
              <a:buSzPts val="1400"/>
              <a:buChar char="●"/>
            </a:pPr>
            <a:r>
              <a:rPr lang="en" sz="1400"/>
              <a:t>Desaturated</a:t>
            </a:r>
            <a:endParaRPr sz="14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FUnIE-GAN</a:t>
            </a:r>
            <a:endParaRPr sz="3000"/>
          </a:p>
        </p:txBody>
      </p:sp>
      <p:sp>
        <p:nvSpPr>
          <p:cNvPr id="184" name="Google Shape;184;p24"/>
          <p:cNvSpPr txBox="1"/>
          <p:nvPr/>
        </p:nvSpPr>
        <p:spPr>
          <a:xfrm>
            <a:off x="5074775" y="1181300"/>
            <a:ext cx="3607500" cy="24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accent1"/>
              </a:solidFill>
              <a:latin typeface="Lato"/>
              <a:ea typeface="Lato"/>
              <a:cs typeface="Lato"/>
              <a:sym typeface="Lato"/>
            </a:endParaRPr>
          </a:p>
          <a:p>
            <a:pPr marL="0" lvl="0" indent="0" algn="l" rtl="0">
              <a:spcBef>
                <a:spcPts val="0"/>
              </a:spcBef>
              <a:spcAft>
                <a:spcPts val="0"/>
              </a:spcAft>
              <a:buNone/>
            </a:pPr>
            <a:r>
              <a:rPr lang="en">
                <a:solidFill>
                  <a:schemeClr val="accent1"/>
                </a:solidFill>
                <a:latin typeface="Lato"/>
                <a:ea typeface="Lato"/>
                <a:cs typeface="Lato"/>
                <a:sym typeface="Lato"/>
              </a:rPr>
              <a:t>FUnIE-GAN is an image enhancement model that leverages Generative Adversarial Networks (GANs) to improve the quality of underwater images. It integrates multiple GANs to enhance image clarity, reduce noise, and enhance colors in underwater imagery. It is a pre-trained adversarial model, trained on both paired and unpaired data from EUVP dataset.</a:t>
            </a:r>
            <a:endParaRPr>
              <a:solidFill>
                <a:schemeClr val="accent1"/>
              </a:solidFill>
              <a:latin typeface="Lato"/>
              <a:ea typeface="Lato"/>
              <a:cs typeface="Lato"/>
              <a:sym typeface="Lato"/>
            </a:endParaRPr>
          </a:p>
          <a:p>
            <a:pPr marL="0" lvl="0" indent="0" algn="l" rtl="0">
              <a:spcBef>
                <a:spcPts val="0"/>
              </a:spcBef>
              <a:spcAft>
                <a:spcPts val="0"/>
              </a:spcAft>
              <a:buNone/>
            </a:pPr>
            <a:endParaRPr>
              <a:solidFill>
                <a:schemeClr val="accent1"/>
              </a:solidFill>
              <a:latin typeface="Lato"/>
              <a:ea typeface="Lato"/>
              <a:cs typeface="Lato"/>
              <a:sym typeface="Lato"/>
            </a:endParaRPr>
          </a:p>
          <a:p>
            <a:pPr marL="0" lvl="0" indent="0" algn="l" rtl="0">
              <a:spcBef>
                <a:spcPts val="0"/>
              </a:spcBef>
              <a:spcAft>
                <a:spcPts val="0"/>
              </a:spcAft>
              <a:buNone/>
            </a:pPr>
            <a:endParaRPr>
              <a:solidFill>
                <a:schemeClr val="accent1"/>
              </a:solidFill>
              <a:latin typeface="Lato"/>
              <a:ea typeface="Lato"/>
              <a:cs typeface="Lato"/>
              <a:sym typeface="Lato"/>
            </a:endParaRPr>
          </a:p>
        </p:txBody>
      </p:sp>
      <p:sp>
        <p:nvSpPr>
          <p:cNvPr id="185" name="Google Shape;185;p24"/>
          <p:cNvSpPr txBox="1"/>
          <p:nvPr/>
        </p:nvSpPr>
        <p:spPr>
          <a:xfrm>
            <a:off x="689575" y="2136200"/>
            <a:ext cx="3010800" cy="5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1"/>
                </a:solidFill>
                <a:latin typeface="Lato"/>
                <a:ea typeface="Lato"/>
                <a:cs typeface="Lato"/>
                <a:sym typeface="Lato"/>
              </a:rPr>
              <a:t>Fast Underwater Image Enhancement - Generative Adversarial Networks</a:t>
            </a:r>
            <a:endParaRPr sz="1300">
              <a:solidFill>
                <a:schemeClr val="accent1"/>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a:spLocks noGrp="1"/>
          </p:cNvSpPr>
          <p:nvPr>
            <p:ph type="body" idx="1"/>
          </p:nvPr>
        </p:nvSpPr>
        <p:spPr>
          <a:xfrm>
            <a:off x="729450" y="2230450"/>
            <a:ext cx="55275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project had four main objectives:</a:t>
            </a:r>
            <a:endParaRPr sz="1500"/>
          </a:p>
          <a:p>
            <a:pPr marL="457200" lvl="0" indent="-323850" algn="l" rtl="0">
              <a:spcBef>
                <a:spcPts val="1000"/>
              </a:spcBef>
              <a:spcAft>
                <a:spcPts val="0"/>
              </a:spcAft>
              <a:buSzPts val="1500"/>
              <a:buChar char="➔"/>
            </a:pPr>
            <a:r>
              <a:rPr lang="en" sz="1500"/>
              <a:t>Data Collection</a:t>
            </a:r>
            <a:endParaRPr sz="1500"/>
          </a:p>
          <a:p>
            <a:pPr marL="457200" lvl="0" indent="-323850" algn="l" rtl="0">
              <a:spcBef>
                <a:spcPts val="0"/>
              </a:spcBef>
              <a:spcAft>
                <a:spcPts val="0"/>
              </a:spcAft>
              <a:buSzPts val="1500"/>
              <a:buChar char="➔"/>
            </a:pPr>
            <a:r>
              <a:rPr lang="en" sz="1500"/>
              <a:t>Simulating Underwater Conditions</a:t>
            </a:r>
            <a:endParaRPr sz="1500"/>
          </a:p>
          <a:p>
            <a:pPr marL="457200" lvl="0" indent="-323850" algn="l" rtl="0">
              <a:spcBef>
                <a:spcPts val="0"/>
              </a:spcBef>
              <a:spcAft>
                <a:spcPts val="0"/>
              </a:spcAft>
              <a:buSzPts val="1500"/>
              <a:buChar char="➔"/>
            </a:pPr>
            <a:r>
              <a:rPr lang="en" sz="1500"/>
              <a:t>Model Testing</a:t>
            </a:r>
            <a:endParaRPr sz="1500"/>
          </a:p>
          <a:p>
            <a:pPr marL="457200" lvl="0" indent="-323850" algn="l" rtl="0">
              <a:spcBef>
                <a:spcPts val="0"/>
              </a:spcBef>
              <a:spcAft>
                <a:spcPts val="0"/>
              </a:spcAft>
              <a:buSzPts val="1500"/>
              <a:buChar char="➔"/>
            </a:pPr>
            <a:r>
              <a:rPr lang="en" sz="1500"/>
              <a:t>Evaluation and Comparison</a:t>
            </a:r>
            <a:endParaRPr sz="1500"/>
          </a:p>
          <a:p>
            <a:pPr marL="0" lvl="0" indent="0" algn="l" rtl="0">
              <a:spcBef>
                <a:spcPts val="1000"/>
              </a:spcBef>
              <a:spcAft>
                <a:spcPts val="1000"/>
              </a:spcAft>
              <a:buNone/>
            </a:pPr>
            <a:endParaRPr sz="1500"/>
          </a:p>
        </p:txBody>
      </p:sp>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Objectives</a:t>
            </a:r>
            <a:endParaRPr sz="30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955</Words>
  <Application>Microsoft Office PowerPoint</Application>
  <PresentationFormat>On-screen Show (16:9)</PresentationFormat>
  <Paragraphs>102</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Raleway</vt:lpstr>
      <vt:lpstr>Arial</vt:lpstr>
      <vt:lpstr>Roboto</vt:lpstr>
      <vt:lpstr>Lato</vt:lpstr>
      <vt:lpstr>Streamline</vt:lpstr>
      <vt:lpstr>Underwater Image Enhancement </vt:lpstr>
      <vt:lpstr>Outline</vt:lpstr>
      <vt:lpstr>Introduction</vt:lpstr>
      <vt:lpstr>Project  Overview</vt:lpstr>
      <vt:lpstr>Underwater Imagery</vt:lpstr>
      <vt:lpstr>Image Enhancement </vt:lpstr>
      <vt:lpstr>Degradation Effects  </vt:lpstr>
      <vt:lpstr>FUnIE-GAN</vt:lpstr>
      <vt:lpstr>Project Objectives</vt:lpstr>
      <vt:lpstr>Data Collection</vt:lpstr>
      <vt:lpstr>Simulating Underwater Conditions</vt:lpstr>
      <vt:lpstr>PowerPoint Presentation</vt:lpstr>
      <vt:lpstr>Model Testing</vt:lpstr>
      <vt:lpstr>Image Enhancement and Evaluation</vt:lpstr>
      <vt:lpstr>Evaluation and Comparison</vt:lpstr>
      <vt:lpstr>Enhanced Results </vt:lpstr>
      <vt:lpstr>Workflow</vt:lpstr>
      <vt:lpstr>Conclusion and Insights</vt:lpstr>
      <vt:lpstr>Future Directions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Image Enhancement </dc:title>
  <cp:lastModifiedBy>Raihan Kabir Choudhury</cp:lastModifiedBy>
  <cp:revision>2</cp:revision>
  <dcterms:modified xsi:type="dcterms:W3CDTF">2023-11-08T20:30:55Z</dcterms:modified>
</cp:coreProperties>
</file>